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6"/>
  </p:notesMasterIdLst>
  <p:sldIdLst>
    <p:sldId id="618" r:id="rId3"/>
    <p:sldId id="410" r:id="rId4"/>
    <p:sldId id="258" r:id="rId5"/>
    <p:sldId id="554" r:id="rId6"/>
    <p:sldId id="477" r:id="rId7"/>
    <p:sldId id="621" r:id="rId8"/>
    <p:sldId id="733" r:id="rId9"/>
    <p:sldId id="711" r:id="rId10"/>
    <p:sldId id="728" r:id="rId11"/>
    <p:sldId id="721" r:id="rId12"/>
    <p:sldId id="722" r:id="rId13"/>
    <p:sldId id="723" r:id="rId14"/>
    <p:sldId id="724" r:id="rId15"/>
    <p:sldId id="729" r:id="rId16"/>
    <p:sldId id="725" r:id="rId17"/>
    <p:sldId id="700" r:id="rId18"/>
    <p:sldId id="671" r:id="rId19"/>
    <p:sldId id="726" r:id="rId20"/>
    <p:sldId id="734" r:id="rId21"/>
    <p:sldId id="727" r:id="rId22"/>
    <p:sldId id="730" r:id="rId23"/>
    <p:sldId id="731" r:id="rId24"/>
    <p:sldId id="73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16</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出生时的致病因素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）早产和低体重</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胎龄不足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周的新生儿被称为早产儿。出生时体重不足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2500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克的新生儿为低体重儿。</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）新生儿窒息</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新生儿窒息是指胎儿娩出后仅有心跳而无呼吸，</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并出现一系列呼吸衰竭的症状。</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）产伤</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由于分娩时胎位异常，胎儿过大，母亲骨盆小或产程过长，胎儿头部长时期受压，或使用产钳助娩、负压吸引等，对新生儿头颅造成机械压迫，容易使新生儿脑部直接受到损伤，影响脑的发育，造成智力障碍。</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出生后的致病因素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）高烧、抽搐</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在出生后的致病因素中，高烧和抽搐的占比较高。</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）神经系统疾病</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患脑炎、脑膜炎后的儿童，有大约一半在短期就显示出神经系统的后遗症，较常见的后遗症包括智力和运动方面的障碍。</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）全身麻醉与脑外伤</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因手术需要的全身麻醉，有时会导致婴幼儿残疾。</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）中毒</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铅及其他毒物中毒，可能造成智力障碍。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）严重营养不良</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在生长发育期出现较长期的营养不良，也会影响儿童的脑发育，产生智力障碍。这种情况往往在贫困地区比较常见。</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）社会心理因素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现已发现，在智力障碍群体中，绝大多数尤其是轻度智力障碍的病因与社会心理因素有着不同程度的关联。</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四、智力障碍的预防</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第一级预防</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第一级预防是在疾病或问题发生前采取措施，以防止其产生或改变其走向。</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）第二级预防</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第二级预防是指通过早期及时的治疗和干预缩短现存问题的持续时间，并防止次级问题的出现。</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）第三级预防</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第三级预防是指使问题的不利后果受限，并改善个体功能程度的措施。事实上，我们不可能通过第一、二级预防阻断所有的病因，采取第三级预防旨在减轻智力障碍产生的消极后果。</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558482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智力障碍儿童的特征</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）感知</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感觉特征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知觉特征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注意是心理活动对一定对象的指向和集中。它包括在关注相关信息的同时忽略无关信息、搜寻新信息、灵活改变认知策略以适应新的任务需要等一系列过程。注意是儿童有效学习的关键能力之一。</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）记忆</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记忆是人脑对有关信息进行编码、贮存和提取的认知加工过程。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）思维</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思维是人脑对客观事物的本质属性和内部规律性的间接和概括的反映。</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智力障碍儿童普遍存在学习动机不足的问题，学习积极性较低，尤其是对那些感到比较困难的课程。</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3427926"/>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社会适应特征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）日常生活自理</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常生活自理涉及进食、个人卫生、如厕、穿脱衣物等基本能力。轻度智力障碍儿童的日常生活自理能力与同龄儿童相近，但在处理复杂的日常生活任务时仍需他人帮助；中度智力障碍儿童经长期教育及提醒，能学会吃饭、穿衣、如厕和整理个人卫生；重度智力障碍儿童的日常生活中的各种活动均需帮助，任何时候都需监管；极重度智力障碍儿童日常身体护理、健康、安全等所有方面完全依赖于他人，需要高强度的持续支持。</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4397422"/>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）社会交往</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社会交往是人所特有的需要，是在个体发展过程中逐渐形成和发展起来的。通常情况下，社会交往是建立在交往需要上的，即一个人愿意与他人接近、合作并发展友谊的需要。智力障碍儿童普遍表现出社会交往能力较差。他们受认知能力、语言能力等限制，</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正常交往手段的掌握不足。美国《精神障碍诊断与统计手册（第五版）》就不同程度智力障碍儿童社会交往特征进行了归纳。大部分则通过非言语的方式表达需求和情绪。重度或极重度智力障碍儿童往往伴有感知觉或肢体障碍，其社会交往面临很大的限制。</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智力障碍儿童是一个差异极大的群体，并非所有的儿童都具有同样的特征。他们个体间的特征表现得很不相同。</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智力障碍儿童的教育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普通班级</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智力障碍学生最常见的教育安置方式是普通学校的普通班级。根据学生的学习能力不同，普通班级安置可细分为三种情况：一是全部时间普通班级。二是全部时间普通班级</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额外支持。三是部分时间普通班级</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部分时间抽离。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特教班：</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对特殊教育需求服务程度较高的智力障碍儿童可选择普通学校特殊教育班。</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特殊教育学校</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特殊教育学校主要为中度、重度以及伴有其他障碍（如孤独症、脑瘫等）的智力障碍儿童提供教育服务。</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送教上门和远程教育</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对于个别障碍程度非常严重，并伴有其他障碍的多重障碍学生，如确实无法到校上学，则由指定教育机构采用送教上门或远程教育的方式，为居家或在相关医疗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康复机构中的智力障碍学生提供教育及相关专业服务。</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310251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课程</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普通课程</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课程是指国家规定的普通学校开设的课程。普通学校要根据国家普通学校课程方案、课程标准和统一教材要求，充分尊重和遵循智力障碍学生的身心特点和学习规律，结合每位学生的实际情况，合理调整课程教学内容，提高对随班就读智力障碍学生教育的适宜性和有效性。</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3425681"/>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特殊课程</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是指为适应特殊学生需求而专门设置的课程。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）一般性课程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一般性课程为必修课，体现对学生素质最基本的要求，着眼于学生适应生活、适应社会的基本需求，约占课程比例的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70%—80%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。一般性课程包括七类科目：生活语文、生活数学、生活适应、劳动技能、唱游与律动、绘画与手工、运动与保健。</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）选择性课程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选择性课程是学校根据当地的区域环境、学校特点、学生的潜能开发需要而设计的可供学生选择的课程。</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049015826"/>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第五章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智力障碍儿童</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52625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促进智障学生的学习参与</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教师应想方设法将智障学生的注意力吸引到课堂学习上。注意是学习的先决条件，任何一个信息只有被学生注意到，才有可能被加工、被学习。</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一是要减少环境中的干扰因素，比如教室的布置应尽量简洁。将学生安排在靠近讲台的位置，方便教师了解其学习过程和课堂表现，及时提供支持，同时，对学生本人也能起到一定的约束作用。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二是要努力激发智障学生的学习动机，培养其学习兴趣。</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三是要提供适当的机会，并关注学生的表现，及时肯定他们的进步，让他们能够有机会体验到成功的喜悦，进而让他们对学习产生美好的期待，点燃他们进一步学习的愿望。</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提高智障学生的学习成效</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小步子呈现新的学习材料。兼顾学生的记忆特点，一旦记忆超负荷，学生就会减缓甚至停止学习过程。教师要引导学生将注意力集中在需要掌握的核心内容上。</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提供充足的练习机会。这有助于提高智障学生的学习成绩，也有助于学生增强学习信心，保持积极的状态。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监控学习进步情况。及时发现并解决学生可能存在的问题。这样可以确保学生有一个清晰的学习基础，并为学习下一个内容做好准备。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重视预习和复习。预习是重要的学习环节，能为学生有效参与课堂学习提供铺垫。（</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提供必要的课堂支持。除了任课教师本人外，还可以根据情况安排助学伙伴提供支持。对支持需求高的学生还可以采用资源教师或其他辅助人员进班支持，</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003935"/>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培养适应行为</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塑造良好行为：通过直接教导、示范等，帮助智障学生学习适当的社会技能。如学会轮流、分享、合作，能遵守规则，不计较得失，保持仪容整洁、姿势良好，培养诚实守信、明辨是非的能力，负责任的精神等。智力障碍儿童往往需要外部强化物来增加适当的行为。外部强化物有不同类型，可以是实物强化，也可以是代币、社会性强化或活动强化。外部强化物因人而异，使用前需要了解儿童对各种强化物的喜爱程度，选择合适的强化物。同时，提供练习机会，明确良好行为的应用范围。</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减少不适当行为：采取适当的干预策略，减少不适当行为：通过惩罚、消退、隔离、厌恶等方法减少智障儿童的不适当行为，如说脏话、抢夺物品、攻击他人、不遵守规则等。当出现问题行为时，让其承担自己行为相应的后果，例如，尽可能不去注意或不满足其要求、减少游戏时间、暂时隔离等。同时，通过建立规范、示范、练习、监控等策略，预防问题行为的发生。</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特殊教育的发展历程</a:t>
            </a:r>
          </a:p>
        </p:txBody>
      </p:sp>
      <p:sp>
        <p:nvSpPr>
          <p:cNvPr id="100" name="文本框 99"/>
          <p:cNvSpPr txBox="1"/>
          <p:nvPr/>
        </p:nvSpPr>
        <p:spPr>
          <a:xfrm>
            <a:off x="970915" y="1210310"/>
            <a:ext cx="10483850" cy="5041508"/>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技术</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近年来，计算机、平板电脑、智能手机、虚拟现实等各种现代技术被用于智力障碍儿童的教育训练中，计算机可以用于完成教学任务、提供辅助训练、娱乐、交流及对教学环境的控制，也可以提高智力障碍儿童学习的兴趣。实践表明，现代信息技术手段对智力障碍儿童的教育有积极的促进作用。</a:t>
            </a:r>
            <a:endParaRPr lang="en-US" altLang="zh-CN" sz="210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a:solidFill>
                  <a:schemeClr val="tx1">
                    <a:lumMod val="75000"/>
                    <a:lumOff val="25000"/>
                  </a:schemeClr>
                </a:solidFill>
                <a:latin typeface="Arial" panose="020B0604020202020204" pitchFamily="34" charset="0"/>
                <a:ea typeface="微软雅黑" panose="020B0503020204020204" pitchFamily="34" charset="-122"/>
              </a:rPr>
              <a:t>也</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有研究显示，虚拟现实和基于计算机游戏的认知疗法对智力障碍儿童视觉运动整合发展有积极的影响。对于重度智力障碍和有高度支持需要的人而言，科技进步将极大提升他们的移动和交流能力，使其在学校和社区中心的交流互动更便利，并促使他们成功融入普通课堂。</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432675" y="359283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智力障碍儿童的教育</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3" name="TextBox 12"/>
          <p:cNvSpPr txBox="1"/>
          <p:nvPr>
            <p:custDataLst>
              <p:tags r:id="rId2"/>
            </p:custDataLst>
          </p:nvPr>
        </p:nvSpPr>
        <p:spPr>
          <a:xfrm>
            <a:off x="7319645" y="260858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智力障碍概述</a:t>
            </a:r>
            <a:endParaRPr lang="zh-CN" altLang="en-US" sz="2200" b="1" dirty="0">
              <a:solidFill>
                <a:srgbClr val="FF0000"/>
              </a:solidFill>
              <a:latin typeface="方正黑体简体" panose="02000000000000000000" pitchFamily="2" charset="-122"/>
              <a:ea typeface="方正黑体简体" panose="02000000000000000000" pitchFamily="2" charset="-122"/>
              <a:cs typeface="+mn-ea"/>
              <a:sym typeface="+mn-lt"/>
            </a:endParaRPr>
          </a:p>
        </p:txBody>
      </p:sp>
      <p:sp>
        <p:nvSpPr>
          <p:cNvPr id="4" name="TextBox 14"/>
          <p:cNvSpPr txBox="1"/>
          <p:nvPr>
            <p:custDataLst>
              <p:tags r:id="rId3"/>
            </p:custDataLst>
          </p:nvPr>
        </p:nvSpPr>
        <p:spPr>
          <a:xfrm>
            <a:off x="6210300" y="2608580"/>
            <a:ext cx="114681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379845" y="3592830"/>
            <a:ext cx="114681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智力障碍概述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智力障碍概述</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智力障碍的概念</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我国的定义</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根据《残疾人残疾分类和分级》标准，残疾人残疾分类和分级。智力障碍的定义如下：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智力残疾是指智力显著低于一般人水平，并伴有适应行为的障碍。此类残疾是由于神经系统结构、功能障碍，使个体活动和参与受到限制，需要环境提供全面、广泛、有限和间歇的支持。</a:t>
            </a:r>
          </a:p>
          <a:p>
            <a:pPr>
              <a:lnSpc>
                <a:spcPct val="150000"/>
              </a:lnSpc>
            </a:pP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2.美国的定义</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美国智力与发展障碍学会的前身是美国智力障碍学会，该学会成立于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1876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年，并于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年首次发布智力障碍定义和分类手册，提出了关于智力障碍的国际术语和分类系统，此后大约每十年左右修订一次。</a:t>
            </a:r>
            <a:endParaRPr 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3910429"/>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智力障碍定义使用的前提</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使用智力障碍定义需要具备以下的前提：第一，当前功能的限制必须在一定的社会环境和文化中考察，而不是脱离其所处的环境和文化，应以个体同龄伙伴作为参照对象。第二，评估应考虑文化和语言的多元性以及在沟通、感知、运动和行为方面的个别差异，兼顾个体的多样性及其独特反应。第三，同一个体内部，局限往往与优势并存。第四，对个体的不足进行描述的主要目的是构建个体所需的支持方案。第五，通过一个阶段适当的、有针对性的支持，智力障碍者的生活功能通常会有所改进。</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5041508"/>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智力障碍的鉴定与分类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智力障碍的鉴定</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）智力障碍的鉴定</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智力测验</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智力商数</a:t>
            </a:r>
            <a:r>
              <a:rPr lang="en-US" sz="2100" dirty="0">
                <a:solidFill>
                  <a:schemeClr val="tx1">
                    <a:lumMod val="75000"/>
                    <a:lumOff val="25000"/>
                  </a:schemeClr>
                </a:solidFill>
                <a:latin typeface="Arial" panose="020B0604020202020204" pitchFamily="34" charset="0"/>
                <a:ea typeface="微软雅黑" panose="020B0503020204020204" pitchFamily="34" charset="-122"/>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智力评定的注意事项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）适应行为评定</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适应行为</a:t>
            </a: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适应行为评定量表。</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智力障碍的分类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）按障碍程度分类</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智力障碍最常见的分类是按障碍程度分类。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）按支持程度的分类</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AAIDD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版《智力障碍：定义、分类和支持系统》中，提出了按个体所需支持程度分类的方法。</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774092956"/>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智力障碍的出现率</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出生前的致病因素</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在所有导致智力障碍的因素中，出生前的因素占有很大的比例，大致上可以归纳为遗传和先天获得性异常两大类。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是形成智力障碍的重要因素，主要包括染色体异常和先天性代谢异常。</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染色体异常</a:t>
            </a:r>
            <a:r>
              <a:rPr 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染色体异常可分为染色体数目异常和染色体结构异常两大类。</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先天性代谢异常</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人体各种正常的物质代谢过程是分阶段进行的，每一阶段都由特定</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第一节  </a:t>
            </a:r>
            <a:r>
              <a:rPr lang="zh-CN" altLang="en-US" sz="2800" dirty="0">
                <a:solidFill>
                  <a:srgbClr val="4F4D50"/>
                </a:solidFill>
                <a:latin typeface="微软雅黑" panose="020B0503020204020204" pitchFamily="34" charset="-122"/>
                <a:ea typeface="微软雅黑" panose="020B0503020204020204" pitchFamily="34" charset="-122"/>
                <a:sym typeface="+mn-lt"/>
              </a:rPr>
              <a:t>智力障碍概述</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的酶催化、受酶的功能控制。</a:t>
            </a: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其他遗传因素。多基因遗传引起的先天性</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颅脑畸形也会导致智力障碍，如先天性脑积水和小头畸形。先天性脑积水是由于脑脊髓液分泌异常，无法被吸收或顺畅流通，以至过多的积液压制脑部影响发育，而形成前额突出、两眼明显分开的病态外貌特征。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）先天获得性异常</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胎儿期感染</a:t>
            </a:r>
            <a:r>
              <a:rPr 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当孕妇受到环境中病原微生物侵袭而患感染性疾病时，影响严重的可导致胎儿的智力障碍。</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药物毒性损伤</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有些孕妇患了流感、高血压等，就会大量服用四环素、降压灵等药物</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放射线和化学毒物的损害</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放射线包括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X</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线，</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α</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β</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γ</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射线以及电子、中子等粒子的放射线。</a:t>
            </a:r>
            <a:r>
              <a:rPr 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吸烟与嗜酒</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孕妇吸烟对胎儿生长有很大的危害。</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89,&quot;top&quot;:150.1,&quot;width&quot;:400.96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89,&quot;top&quot;:150.1,&quot;width&quot;:400.96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89,&quot;top&quot;:150.1,&quot;width&quot;:400.96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489,&quot;top&quot;:150.1,&quot;width&quot;:400.96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2842</Words>
  <Application>Microsoft Office PowerPoint</Application>
  <PresentationFormat>宽屏</PresentationFormat>
  <Paragraphs>124</Paragraphs>
  <Slides>23</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23</vt:i4>
      </vt:variant>
    </vt:vector>
  </HeadingPairs>
  <TitlesOfParts>
    <vt:vector size="32"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24</cp:revision>
  <dcterms:created xsi:type="dcterms:W3CDTF">2025-07-02T05:50:00Z</dcterms:created>
  <dcterms:modified xsi:type="dcterms:W3CDTF">2025-08-04T01:00:52Z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6177A9FDB54E4099917809C253CFB22C_13</vt:lpwstr>
  </property>
  <property fmtid="{D5CDD505-2E9C-101B-9397-08002B2CF9AE}" pid="3" name="KSOProductBuildVer">
    <vt:lpwstr>2052-12.1.0.22215</vt:lpwstr>
  </property>
</Properties>
</file>